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4"/>
  </p:notesMasterIdLst>
  <p:sldIdLst>
    <p:sldId id="258" r:id="rId2"/>
    <p:sldId id="256" r:id="rId3"/>
    <p:sldId id="280" r:id="rId4"/>
    <p:sldId id="281" r:id="rId5"/>
    <p:sldId id="257" r:id="rId6"/>
    <p:sldId id="268" r:id="rId7"/>
    <p:sldId id="267" r:id="rId8"/>
    <p:sldId id="259" r:id="rId9"/>
    <p:sldId id="275" r:id="rId10"/>
    <p:sldId id="264" r:id="rId11"/>
    <p:sldId id="261" r:id="rId12"/>
    <p:sldId id="269" r:id="rId13"/>
    <p:sldId id="270" r:id="rId14"/>
    <p:sldId id="272" r:id="rId15"/>
    <p:sldId id="265" r:id="rId16"/>
    <p:sldId id="262" r:id="rId17"/>
    <p:sldId id="273" r:id="rId18"/>
    <p:sldId id="274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6D5B073-326F-0549-813B-12812F2F9154}">
          <p14:sldIdLst>
            <p14:sldId id="258"/>
            <p14:sldId id="256"/>
            <p14:sldId id="280"/>
            <p14:sldId id="281"/>
            <p14:sldId id="257"/>
            <p14:sldId id="268"/>
            <p14:sldId id="267"/>
            <p14:sldId id="259"/>
            <p14:sldId id="275"/>
            <p14:sldId id="264"/>
            <p14:sldId id="261"/>
            <p14:sldId id="269"/>
            <p14:sldId id="270"/>
            <p14:sldId id="272"/>
            <p14:sldId id="265"/>
            <p14:sldId id="262"/>
            <p14:sldId id="273"/>
            <p14:sldId id="274"/>
            <p14:sldId id="276"/>
            <p14:sldId id="277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A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752"/>
    <p:restoredTop sz="94751"/>
  </p:normalViewPr>
  <p:slideViewPr>
    <p:cSldViewPr snapToGrid="0" snapToObjects="1">
      <p:cViewPr varScale="1">
        <p:scale>
          <a:sx n="84" d="100"/>
          <a:sy n="84" d="100"/>
        </p:scale>
        <p:origin x="192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tiff>
</file>

<file path=ppt/media/image12.png>
</file>

<file path=ppt/media/image13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25FD0E-A7FB-0A4D-98DA-5EE590187EA4}" type="datetimeFigureOut">
              <a:rPr lang="en-US" smtClean="0"/>
              <a:t>5/16/19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C92751-46E3-8948-8607-A28FA4E3E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484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Kubernetes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C92751-46E3-8948-8607-A28FA4E3E6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35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Production-Grade Container Orchestration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engineering layers of abstraction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Abstract away infrastructure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Cubonacci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Dynamic workloads, run anywhere (with a Kubernetes cluster), scaling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C92751-46E3-8948-8607-A28FA4E3E6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001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Nodes</a:t>
            </a:r>
          </a:p>
          <a:p>
            <a:r>
              <a:rPr lang="en-US" dirty="0"/>
              <a:t>Pods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C92751-46E3-8948-8607-A28FA4E3E6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57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Declarative</a:t>
            </a:r>
          </a:p>
          <a:p>
            <a:r>
              <a:rPr lang="en-US" dirty="0"/>
              <a:t>Reconciliation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C92751-46E3-8948-8607-A28FA4E3E64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0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Reconciliation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C92751-46E3-8948-8607-A28FA4E3E64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37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Object oriented programming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C92751-46E3-8948-8607-A28FA4E3E64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36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Object oriented programming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C92751-46E3-8948-8607-A28FA4E3E6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408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Owned by </a:t>
            </a:r>
            <a:r>
              <a:rPr lang="en-US" dirty="0" err="1"/>
              <a:t>ModelAPI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C92751-46E3-8948-8607-A28FA4E3E64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758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Owned by </a:t>
            </a:r>
            <a:r>
              <a:rPr lang="en-US" dirty="0" err="1"/>
              <a:t>ModelAPI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C92751-46E3-8948-8607-A28FA4E3E6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59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892F3-423B-6643-9FD1-E4724D6024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F0415C-27F2-354C-B7B3-FE7E9C82FA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3F13D-490F-C245-A3D7-475FCF332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C2733-5ADA-AC4A-A4B0-747ECDEBD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01F25-4B7B-A948-9DA1-A4F3F1032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51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AB86B-16A7-6F4B-BD40-08F8B0C5A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0EE92E-9054-6943-8317-704C1BFF8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277D4-C4E9-3349-A866-D4EA19272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AA33F-1E88-CB42-BB67-1DAC3D98F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1BFBE-0621-AE47-9728-04EAC5B76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65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0C4701-8BA3-8145-A06F-68E476747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1F30F8-4EB7-2B4C-8B01-227FF0A1C8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560BC-B627-6846-994E-645888237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246DF-F4FA-6E45-A05A-8B2ED57D5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37862-44C4-B84D-890A-4AEA9874E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42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1B163-9424-C445-A7FD-7A2198BC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BA88B-D3B1-0A47-9211-553FE17A3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F2B95-FEAD-4D4C-ADAA-F45057A8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33F8A-5C54-C649-97A1-5179D931E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B0BAD-85BF-764A-92F8-880E459F2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82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5F1EC-591C-4C48-B050-597C9F9B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3BC3E-AE8F-5D44-9A7A-EB9C5778D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7102B-FA63-544D-AC92-0A8D1A800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6BA06-F394-0347-BE33-CA2C29891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B6E4E-2938-CD40-9E00-809D297F5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75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44EA-BB98-3C4D-9E2A-4A9E95E41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366CE-FEF2-0C40-915C-D760FC1946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D6672-AFB6-8544-9105-D3D26356E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C6D9D-BFA2-3147-A8B7-4329824AE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A9B3D-D5E3-8A47-B1EC-732DB2C8F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5A41E-5E70-BF40-B234-CC4C2126B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77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D2D77-0FCE-2842-B4DD-72F454F9E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2AEFA8-99F0-E546-B061-950785DBF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48342-B7A8-644D-A6FD-949D54B4C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CF5D48-834B-0146-93C8-D92ACF93D0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226B57-88ED-3546-AF7D-A9DF7F9AA2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E5F22-421A-8541-A10B-4D94D0B9D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A96C31-6E22-164D-A0E4-BA60D7068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7614A9-AF24-584B-AB14-117929932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9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D7DF3-6D39-1E41-BE5B-096E9CCEB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6E4C52-74E0-764B-862A-D7B56619D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3BDAC2-830E-4944-BBE3-53FADD728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C2F026-036B-334A-A2B9-0AF670256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79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E62E32-8B52-954E-BF76-9EFA3D994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4D182F-1F74-0F43-9225-C1C29B938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C88CA-B51D-6E48-AE21-69615B7D8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29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9DB2F-7D15-3E4D-B668-1CDE5F4A1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7E891-78FB-AD4F-87CB-58976B787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37506-1097-2D49-9A83-1B286529A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D5632-5122-1D42-BD49-3428DFA51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84CDD-7050-0540-85D3-D16397B9F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0E78EE-F876-3E4D-94A8-C96E85EFD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6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C881-AED5-3546-8DDA-34986CC4A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D213E2-35ED-2D4F-967A-6B7883F462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B758D-B8AD-C042-ABFF-6D78C7814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93D344-675F-6C45-A814-608838677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23998-7121-B84D-B3E1-E7E6A06C1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06762-E0B6-CF4B-A12E-9A7FAFF0D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8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4F777-F3D2-284E-8E8A-14B341D02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267E3-EB94-1643-B70E-5E0D5B66B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61BB8-D2E6-CD4A-AC1B-21A0B831C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3BC5E-9B2E-CF47-8AC7-1BD4D479CF72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32984-0A55-8B41-B1DC-1927C753BF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Cubonacci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AA1AE-60FB-EE46-B44A-2989664BC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66654-2E2E-6A47-B980-2EE0AF6EB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33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55000"/>
        <a:buFontTx/>
        <a:buBlip>
          <a:blip r:embed="rId13"/>
        </a:buBlip>
        <a:defRPr sz="2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metacontroller.app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AFD99C-4A02-0A4F-9F32-6F36DF5E77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Building Custom Resource controllers for Kubernetes with Python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E394B93-929D-DA48-BBD6-F414B8CB1F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PyAmsterdam</a:t>
            </a:r>
            <a:r>
              <a:rPr lang="en-US" dirty="0"/>
              <a:t> Meetup</a:t>
            </a:r>
          </a:p>
        </p:txBody>
      </p:sp>
    </p:spTree>
    <p:extLst>
      <p:ext uri="{BB962C8B-B14F-4D97-AF65-F5344CB8AC3E}">
        <p14:creationId xmlns:p14="http://schemas.microsoft.com/office/powerpoint/2010/main" val="2801024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5F3C1-BEAC-B04D-8555-A420AB3F4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D319B-FE3B-F441-9BCB-73DE9B9F04E1}"/>
              </a:ext>
            </a:extLst>
          </p:cNvPr>
          <p:cNvSpPr/>
          <p:nvPr/>
        </p:nvSpPr>
        <p:spPr>
          <a:xfrm>
            <a:off x="8396177" y="2425478"/>
            <a:ext cx="2957623" cy="1719816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12480D6-73F9-E949-A2ED-46BBA2DDB307}"/>
              </a:ext>
            </a:extLst>
          </p:cNvPr>
          <p:cNvSpPr/>
          <p:nvPr/>
        </p:nvSpPr>
        <p:spPr>
          <a:xfrm>
            <a:off x="8562309" y="2573004"/>
            <a:ext cx="1229390" cy="712382"/>
          </a:xfrm>
          <a:prstGeom prst="roundRect">
            <a:avLst/>
          </a:prstGeom>
          <a:solidFill>
            <a:srgbClr val="51A7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6311260-153A-1743-921A-7974213274F5}"/>
              </a:ext>
            </a:extLst>
          </p:cNvPr>
          <p:cNvSpPr/>
          <p:nvPr/>
        </p:nvSpPr>
        <p:spPr>
          <a:xfrm>
            <a:off x="9956944" y="3285386"/>
            <a:ext cx="1229390" cy="712382"/>
          </a:xfrm>
          <a:prstGeom prst="roundRect">
            <a:avLst/>
          </a:prstGeom>
          <a:solidFill>
            <a:srgbClr val="51A7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E0D140-9ECE-C545-9299-EFAD5C099729}"/>
              </a:ext>
            </a:extLst>
          </p:cNvPr>
          <p:cNvSpPr/>
          <p:nvPr/>
        </p:nvSpPr>
        <p:spPr>
          <a:xfrm>
            <a:off x="8396177" y="4301220"/>
            <a:ext cx="2957623" cy="1719816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E1C145D-0C47-8546-AFD3-4EB509F04AD7}"/>
              </a:ext>
            </a:extLst>
          </p:cNvPr>
          <p:cNvSpPr/>
          <p:nvPr/>
        </p:nvSpPr>
        <p:spPr>
          <a:xfrm>
            <a:off x="8562309" y="4448746"/>
            <a:ext cx="1229390" cy="712382"/>
          </a:xfrm>
          <a:prstGeom prst="roundRect">
            <a:avLst/>
          </a:prstGeom>
          <a:solidFill>
            <a:srgbClr val="51A7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224A0DD-CC83-E240-954B-436336D76BCC}"/>
              </a:ext>
            </a:extLst>
          </p:cNvPr>
          <p:cNvSpPr/>
          <p:nvPr/>
        </p:nvSpPr>
        <p:spPr>
          <a:xfrm>
            <a:off x="838200" y="2425477"/>
            <a:ext cx="2584153" cy="3595559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/>
              <a:t>Deployment</a:t>
            </a:r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Volumes</a:t>
            </a:r>
          </a:p>
          <a:p>
            <a:r>
              <a:rPr lang="en-US" dirty="0"/>
              <a:t>Service account</a:t>
            </a:r>
          </a:p>
          <a:p>
            <a:endParaRPr lang="en-US" dirty="0"/>
          </a:p>
          <a:p>
            <a:r>
              <a:rPr lang="en-US" dirty="0"/>
              <a:t>Pod specification</a:t>
            </a:r>
          </a:p>
          <a:p>
            <a:endParaRPr lang="en-US" dirty="0"/>
          </a:p>
          <a:p>
            <a:r>
              <a:rPr lang="en-US" dirty="0"/>
              <a:t>Update strategy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222BDEC-F7E5-BF49-A473-0A02BDF7535F}"/>
              </a:ext>
            </a:extLst>
          </p:cNvPr>
          <p:cNvSpPr/>
          <p:nvPr/>
        </p:nvSpPr>
        <p:spPr>
          <a:xfrm>
            <a:off x="4617188" y="2425477"/>
            <a:ext cx="2584153" cy="3595559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/>
              <a:t>ReplicaSet</a:t>
            </a:r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Volumes</a:t>
            </a:r>
          </a:p>
          <a:p>
            <a:r>
              <a:rPr lang="en-US" dirty="0"/>
              <a:t>Service account</a:t>
            </a:r>
          </a:p>
          <a:p>
            <a:endParaRPr lang="en-US" dirty="0"/>
          </a:p>
          <a:p>
            <a:r>
              <a:rPr lang="en-US" dirty="0"/>
              <a:t>Pod specification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A5C78B0C-FDC1-354C-87BC-8315A3BC5255}"/>
              </a:ext>
            </a:extLst>
          </p:cNvPr>
          <p:cNvSpPr/>
          <p:nvPr/>
        </p:nvSpPr>
        <p:spPr>
          <a:xfrm>
            <a:off x="3700130" y="3997768"/>
            <a:ext cx="606056" cy="450978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2ED6FF37-5340-4943-BD80-63FD5A042F85}"/>
              </a:ext>
            </a:extLst>
          </p:cNvPr>
          <p:cNvSpPr/>
          <p:nvPr/>
        </p:nvSpPr>
        <p:spPr>
          <a:xfrm>
            <a:off x="7512343" y="3121838"/>
            <a:ext cx="606056" cy="450978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E4FD5040-1737-8B4E-8729-768837B12812}"/>
              </a:ext>
            </a:extLst>
          </p:cNvPr>
          <p:cNvSpPr/>
          <p:nvPr/>
        </p:nvSpPr>
        <p:spPr>
          <a:xfrm>
            <a:off x="7512343" y="4935639"/>
            <a:ext cx="606056" cy="450978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2DF3189-0984-564F-BB97-7E2545FB4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15" grpId="0" animBg="1"/>
      <p:bldP spid="9" grpId="0" animBg="1"/>
      <p:bldP spid="18" grpId="0" animBg="1"/>
      <p:bldP spid="19" grpId="0" animBg="1"/>
      <p:bldP spid="5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API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E207F86-9BF9-D14F-887D-869C92957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Resources can be watched and manipulated via API</a:t>
            </a:r>
          </a:p>
          <a:p>
            <a:r>
              <a:rPr lang="en-US" dirty="0" err="1"/>
              <a:t>Kubect</a:t>
            </a:r>
            <a:r>
              <a:rPr lang="en-US" dirty="0"/>
              <a:t> CLI to API</a:t>
            </a:r>
          </a:p>
          <a:p>
            <a:r>
              <a:rPr lang="en-US" dirty="0"/>
              <a:t>Accessible via REST</a:t>
            </a:r>
          </a:p>
          <a:p>
            <a:r>
              <a:rPr lang="en-US" dirty="0"/>
              <a:t>API wrappers in multiple languages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BE8755-2A72-4440-BC0D-E322F9CD86B8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802812" y="274638"/>
            <a:ext cx="1550987" cy="15509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7514D0-988D-8E4F-9401-8F6608434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90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resources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CCE4F3-7B88-6742-9DCD-BCB2DE6469C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55000"/>
              <a:buFontTx/>
              <a:buBlip>
                <a:blip r:embed="rId2"/>
              </a:buBlip>
              <a:defRPr sz="2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Custom defined resource</a:t>
            </a:r>
          </a:p>
          <a:p>
            <a:r>
              <a:rPr lang="en-US" dirty="0"/>
              <a:t>Usually based on domain specific logic</a:t>
            </a:r>
          </a:p>
          <a:p>
            <a:r>
              <a:rPr lang="en-US" dirty="0"/>
              <a:t>Define schema</a:t>
            </a:r>
          </a:p>
          <a:p>
            <a:r>
              <a:rPr lang="en-US" dirty="0"/>
              <a:t>Abstracts away nitty-gritty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FD6979-35AA-F04A-BF83-F824CE9500A6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845040" y="365125"/>
            <a:ext cx="1661160" cy="16611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969AA43-3604-CD4C-A224-3B42F80EF5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71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resources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0E3A095-53C5-4F45-BFC2-F358A138C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129" y="4234873"/>
            <a:ext cx="1921499" cy="9768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20BD0A-7390-A444-856D-4A0EE74548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18" y="2668847"/>
            <a:ext cx="2926080" cy="98805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6A3D04B-C51C-6B4E-9461-D69E920EF910}"/>
              </a:ext>
            </a:extLst>
          </p:cNvPr>
          <p:cNvSpPr txBox="1"/>
          <p:nvPr/>
        </p:nvSpPr>
        <p:spPr>
          <a:xfrm>
            <a:off x="3931920" y="1859340"/>
            <a:ext cx="868756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class </a:t>
            </a:r>
            <a:r>
              <a:rPr lang="en-US" sz="2400" dirty="0" err="1"/>
              <a:t>MyClass</a:t>
            </a:r>
            <a:r>
              <a:rPr lang="en-US" sz="2400" dirty="0"/>
              <a:t>:			instance = </a:t>
            </a:r>
            <a:r>
              <a:rPr lang="en-US" sz="2400" dirty="0" err="1"/>
              <a:t>MyClass</a:t>
            </a:r>
            <a:r>
              <a:rPr lang="en-US" sz="2400" dirty="0"/>
              <a:t>(A=‘</a:t>
            </a:r>
            <a:r>
              <a:rPr lang="en-US" sz="2400" dirty="0" err="1"/>
              <a:t>abc</a:t>
            </a:r>
            <a:r>
              <a:rPr lang="en-US" sz="2400" dirty="0"/>
              <a:t>’, B=2)</a:t>
            </a:r>
          </a:p>
          <a:p>
            <a:r>
              <a:rPr lang="en-US" sz="2400" dirty="0"/>
              <a:t>    def __</a:t>
            </a:r>
            <a:r>
              <a:rPr lang="en-US" sz="2400" dirty="0" err="1"/>
              <a:t>init</a:t>
            </a:r>
            <a:r>
              <a:rPr lang="en-US" sz="2400" dirty="0"/>
              <a:t>__(A, B):</a:t>
            </a:r>
          </a:p>
          <a:p>
            <a:endParaRPr lang="en-US" sz="2400" dirty="0"/>
          </a:p>
          <a:p>
            <a:r>
              <a:rPr lang="en-US" dirty="0"/>
              <a:t>kind: "</a:t>
            </a:r>
            <a:r>
              <a:rPr lang="en-US" dirty="0" err="1"/>
              <a:t>CustomResourceDefinition</a:t>
            </a:r>
            <a:r>
              <a:rPr lang="en-US" dirty="0"/>
              <a:t>”	kind: “</a:t>
            </a:r>
            <a:r>
              <a:rPr lang="en-US" dirty="0" err="1"/>
              <a:t>ModelAPIDeployment</a:t>
            </a:r>
            <a:r>
              <a:rPr lang="en-US" dirty="0"/>
              <a:t>”</a:t>
            </a:r>
          </a:p>
          <a:p>
            <a:r>
              <a:rPr lang="en-US" dirty="0"/>
              <a:t>spec:				spec:</a:t>
            </a:r>
          </a:p>
          <a:p>
            <a:r>
              <a:rPr lang="en-US" dirty="0"/>
              <a:t>  names: 				  </a:t>
            </a:r>
            <a:r>
              <a:rPr lang="en-US" dirty="0" err="1"/>
              <a:t>configValueA</a:t>
            </a:r>
            <a:r>
              <a:rPr lang="en-US" dirty="0"/>
              <a:t>: </a:t>
            </a:r>
            <a:r>
              <a:rPr lang="en-US" dirty="0" err="1"/>
              <a:t>abc</a:t>
            </a:r>
            <a:endParaRPr lang="en-US" dirty="0"/>
          </a:p>
          <a:p>
            <a:r>
              <a:rPr lang="en-US" dirty="0"/>
              <a:t>    kind: ”</a:t>
            </a:r>
            <a:r>
              <a:rPr lang="en-US" dirty="0" err="1"/>
              <a:t>ModelAPIDeployment</a:t>
            </a:r>
            <a:r>
              <a:rPr lang="en-US" dirty="0"/>
              <a:t>”	  </a:t>
            </a:r>
            <a:r>
              <a:rPr lang="en-US" dirty="0" err="1"/>
              <a:t>configValueB</a:t>
            </a:r>
            <a:r>
              <a:rPr lang="en-US" dirty="0"/>
              <a:t>: 2</a:t>
            </a:r>
          </a:p>
          <a:p>
            <a:r>
              <a:rPr lang="en-US" dirty="0"/>
              <a:t>  validation:</a:t>
            </a:r>
          </a:p>
          <a:p>
            <a:r>
              <a:rPr lang="en-US" dirty="0"/>
              <a:t>    </a:t>
            </a:r>
            <a:r>
              <a:rPr lang="en-US" dirty="0" err="1"/>
              <a:t>configValueA</a:t>
            </a:r>
            <a:r>
              <a:rPr lang="en-US" dirty="0"/>
              <a:t>: str</a:t>
            </a:r>
          </a:p>
          <a:p>
            <a:r>
              <a:rPr lang="en-US" dirty="0"/>
              <a:t>    </a:t>
            </a:r>
            <a:r>
              <a:rPr lang="en-US" dirty="0" err="1"/>
              <a:t>configValueB</a:t>
            </a:r>
            <a:r>
              <a:rPr lang="en-US" dirty="0"/>
              <a:t>: int</a:t>
            </a:r>
          </a:p>
          <a:p>
            <a:endParaRPr lang="en-US" sz="24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C1D608F-B148-1A42-8B1B-4AD5F36318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926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A76E93-A514-AC44-940E-AF8049D8E159}"/>
              </a:ext>
            </a:extLst>
          </p:cNvPr>
          <p:cNvSpPr/>
          <p:nvPr/>
        </p:nvSpPr>
        <p:spPr>
          <a:xfrm>
            <a:off x="1508760" y="3413760"/>
            <a:ext cx="2103120" cy="1813560"/>
          </a:xfrm>
          <a:prstGeom prst="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Train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40E1EE-31B0-994F-A9C8-E1397A04DFA3}"/>
              </a:ext>
            </a:extLst>
          </p:cNvPr>
          <p:cNvSpPr/>
          <p:nvPr/>
        </p:nvSpPr>
        <p:spPr>
          <a:xfrm>
            <a:off x="5044440" y="3413760"/>
            <a:ext cx="2103120" cy="1813560"/>
          </a:xfrm>
          <a:prstGeom prst="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dirty="0"/>
              <a:t>Store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4355AC-2768-8E42-9945-063306809911}"/>
              </a:ext>
            </a:extLst>
          </p:cNvPr>
          <p:cNvSpPr/>
          <p:nvPr/>
        </p:nvSpPr>
        <p:spPr>
          <a:xfrm>
            <a:off x="8580120" y="3413760"/>
            <a:ext cx="2103120" cy="1813560"/>
          </a:xfrm>
          <a:prstGeom prst="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dirty="0"/>
              <a:t>Deploy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64B8C0-FB45-F141-91BA-B56F2F2B7ED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845040" y="387350"/>
            <a:ext cx="1508760" cy="1508760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CFC7329D-EA03-3C4A-B5DF-14971D4A3069}"/>
              </a:ext>
            </a:extLst>
          </p:cNvPr>
          <p:cNvSpPr/>
          <p:nvPr/>
        </p:nvSpPr>
        <p:spPr>
          <a:xfrm>
            <a:off x="4005186" y="4088814"/>
            <a:ext cx="645947" cy="463452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EB720A20-9B5C-4241-BA3F-4049EA56B464}"/>
              </a:ext>
            </a:extLst>
          </p:cNvPr>
          <p:cNvSpPr/>
          <p:nvPr/>
        </p:nvSpPr>
        <p:spPr>
          <a:xfrm>
            <a:off x="7540866" y="4088814"/>
            <a:ext cx="645947" cy="463452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C6BD535-98FF-4B41-9F39-3E90E16EC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89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0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5983BB-9071-9944-B974-88F0A8841C77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814560" y="228600"/>
            <a:ext cx="1645920" cy="164592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486864A-EBCD-3341-9B25-4E004FD8D0A8}"/>
              </a:ext>
            </a:extLst>
          </p:cNvPr>
          <p:cNvCxnSpPr>
            <a:cxnSpLocks/>
          </p:cNvCxnSpPr>
          <p:nvPr/>
        </p:nvCxnSpPr>
        <p:spPr>
          <a:xfrm>
            <a:off x="0" y="1981200"/>
            <a:ext cx="1219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582FED8-5DD1-E747-918D-A6B8B2A68EFC}"/>
              </a:ext>
            </a:extLst>
          </p:cNvPr>
          <p:cNvCxnSpPr>
            <a:cxnSpLocks/>
          </p:cNvCxnSpPr>
          <p:nvPr/>
        </p:nvCxnSpPr>
        <p:spPr>
          <a:xfrm>
            <a:off x="0" y="2956560"/>
            <a:ext cx="1219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8A65757-2CAC-4E4F-B58F-DD7BD683B0E1}"/>
              </a:ext>
            </a:extLst>
          </p:cNvPr>
          <p:cNvSpPr txBox="1"/>
          <p:nvPr/>
        </p:nvSpPr>
        <p:spPr>
          <a:xfrm>
            <a:off x="1180041" y="2142589"/>
            <a:ext cx="8082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API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7F05A9-3488-6B4D-9A19-7D31D21CCAA8}"/>
              </a:ext>
            </a:extLst>
          </p:cNvPr>
          <p:cNvSpPr txBox="1"/>
          <p:nvPr/>
        </p:nvSpPr>
        <p:spPr>
          <a:xfrm>
            <a:off x="5063762" y="2142588"/>
            <a:ext cx="2064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Controller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40E8F9-061C-2A48-8C55-A53447CF8F97}"/>
              </a:ext>
            </a:extLst>
          </p:cNvPr>
          <p:cNvSpPr txBox="1"/>
          <p:nvPr/>
        </p:nvSpPr>
        <p:spPr>
          <a:xfrm>
            <a:off x="10203724" y="2142587"/>
            <a:ext cx="8082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API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566528C-9087-644D-8066-BA7C9BBB2844}"/>
              </a:ext>
            </a:extLst>
          </p:cNvPr>
          <p:cNvCxnSpPr/>
          <p:nvPr/>
        </p:nvCxnSpPr>
        <p:spPr>
          <a:xfrm>
            <a:off x="2225040" y="2630264"/>
            <a:ext cx="248412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2D840F6-F0CE-C040-9614-8F9756889AC9}"/>
              </a:ext>
            </a:extLst>
          </p:cNvPr>
          <p:cNvCxnSpPr/>
          <p:nvPr/>
        </p:nvCxnSpPr>
        <p:spPr>
          <a:xfrm>
            <a:off x="7406640" y="2645504"/>
            <a:ext cx="248412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5490473-5166-CB42-83A5-EBE0E26D2D2A}"/>
              </a:ext>
            </a:extLst>
          </p:cNvPr>
          <p:cNvSpPr txBox="1"/>
          <p:nvPr/>
        </p:nvSpPr>
        <p:spPr>
          <a:xfrm>
            <a:off x="3030121" y="2294929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watch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8F5A60-2901-4D46-93C6-2B29B5A1E2B6}"/>
              </a:ext>
            </a:extLst>
          </p:cNvPr>
          <p:cNvSpPr txBox="1"/>
          <p:nvPr/>
        </p:nvSpPr>
        <p:spPr>
          <a:xfrm>
            <a:off x="8160073" y="2295882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apply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45A9451-EB48-AE41-847D-68A24AC6D6AF}"/>
              </a:ext>
            </a:extLst>
          </p:cNvPr>
          <p:cNvCxnSpPr/>
          <p:nvPr/>
        </p:nvCxnSpPr>
        <p:spPr>
          <a:xfrm>
            <a:off x="4920210" y="3617075"/>
            <a:ext cx="0" cy="275531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3EF0BDC-60FA-6A4E-B659-CE5283A053E8}"/>
              </a:ext>
            </a:extLst>
          </p:cNvPr>
          <p:cNvCxnSpPr/>
          <p:nvPr/>
        </p:nvCxnSpPr>
        <p:spPr>
          <a:xfrm>
            <a:off x="9281729" y="3617075"/>
            <a:ext cx="0" cy="275531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ECC412A0-BC75-7146-95D2-C5D24EE3F1D6}"/>
              </a:ext>
            </a:extLst>
          </p:cNvPr>
          <p:cNvGrpSpPr/>
          <p:nvPr/>
        </p:nvGrpSpPr>
        <p:grpSpPr>
          <a:xfrm>
            <a:off x="371806" y="3578274"/>
            <a:ext cx="9611540" cy="675151"/>
            <a:chOff x="371806" y="3578274"/>
            <a:chExt cx="9611540" cy="67515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69C7B4B-9BAF-E543-BF47-F9891A0E55EC}"/>
                </a:ext>
              </a:extLst>
            </p:cNvPr>
            <p:cNvSpPr txBox="1"/>
            <p:nvPr/>
          </p:nvSpPr>
          <p:spPr>
            <a:xfrm>
              <a:off x="371806" y="3578274"/>
              <a:ext cx="8999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Pod</a:t>
              </a: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50A7A33A-DCE0-444B-A8E4-9183C4D16B48}"/>
                </a:ext>
              </a:extLst>
            </p:cNvPr>
            <p:cNvSpPr/>
            <p:nvPr/>
          </p:nvSpPr>
          <p:spPr>
            <a:xfrm>
              <a:off x="1988276" y="3709378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1B90188F-546B-4642-B7DA-3979C804B61E}"/>
                </a:ext>
              </a:extLst>
            </p:cNvPr>
            <p:cNvSpPr/>
            <p:nvPr/>
          </p:nvSpPr>
          <p:spPr>
            <a:xfrm>
              <a:off x="2251438" y="403088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C4372BBC-FAEC-2B44-BE0E-09811734E883}"/>
                </a:ext>
              </a:extLst>
            </p:cNvPr>
            <p:cNvSpPr/>
            <p:nvPr/>
          </p:nvSpPr>
          <p:spPr>
            <a:xfrm>
              <a:off x="2704756" y="3680558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02C84518-CE31-6F4E-9F56-5E2F160C90B1}"/>
                </a:ext>
              </a:extLst>
            </p:cNvPr>
            <p:cNvSpPr/>
            <p:nvPr/>
          </p:nvSpPr>
          <p:spPr>
            <a:xfrm>
              <a:off x="2967918" y="400206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642C3A88-F9F0-1F48-990F-4B69EFE9C42A}"/>
                </a:ext>
              </a:extLst>
            </p:cNvPr>
            <p:cNvSpPr/>
            <p:nvPr/>
          </p:nvSpPr>
          <p:spPr>
            <a:xfrm>
              <a:off x="3421236" y="3675137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6DC90799-FC9F-5344-84DB-A8CA79BF762D}"/>
                </a:ext>
              </a:extLst>
            </p:cNvPr>
            <p:cNvSpPr/>
            <p:nvPr/>
          </p:nvSpPr>
          <p:spPr>
            <a:xfrm>
              <a:off x="3684398" y="3996642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9B7CDE91-DAE5-BA40-9D81-372879B615DA}"/>
                </a:ext>
              </a:extLst>
            </p:cNvPr>
            <p:cNvSpPr/>
            <p:nvPr/>
          </p:nvSpPr>
          <p:spPr>
            <a:xfrm>
              <a:off x="4120091" y="368036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Arrow 26">
              <a:extLst>
                <a:ext uri="{FF2B5EF4-FFF2-40B4-BE49-F238E27FC236}">
                  <a16:creationId xmlns:a16="http://schemas.microsoft.com/office/drawing/2014/main" id="{9627721F-43E6-2441-A2CB-AB0C58B1F512}"/>
                </a:ext>
              </a:extLst>
            </p:cNvPr>
            <p:cNvSpPr/>
            <p:nvPr/>
          </p:nvSpPr>
          <p:spPr>
            <a:xfrm>
              <a:off x="4383253" y="4001868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35E0F298-F080-5A48-B3B5-1F6BFBFF79DE}"/>
                </a:ext>
              </a:extLst>
            </p:cNvPr>
            <p:cNvSpPr/>
            <p:nvPr/>
          </p:nvSpPr>
          <p:spPr>
            <a:xfrm>
              <a:off x="4823716" y="3675137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ight Arrow 29">
              <a:extLst>
                <a:ext uri="{FF2B5EF4-FFF2-40B4-BE49-F238E27FC236}">
                  <a16:creationId xmlns:a16="http://schemas.microsoft.com/office/drawing/2014/main" id="{D8F1D4CF-C0EB-FC46-BE8F-15214951F3D2}"/>
                </a:ext>
              </a:extLst>
            </p:cNvPr>
            <p:cNvSpPr/>
            <p:nvPr/>
          </p:nvSpPr>
          <p:spPr>
            <a:xfrm>
              <a:off x="5522571" y="3675137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ight Arrow 31">
              <a:extLst>
                <a:ext uri="{FF2B5EF4-FFF2-40B4-BE49-F238E27FC236}">
                  <a16:creationId xmlns:a16="http://schemas.microsoft.com/office/drawing/2014/main" id="{93362F37-A14C-8F4D-9BF6-6FE4B51C9279}"/>
                </a:ext>
              </a:extLst>
            </p:cNvPr>
            <p:cNvSpPr/>
            <p:nvPr/>
          </p:nvSpPr>
          <p:spPr>
            <a:xfrm>
              <a:off x="6221426" y="3675137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ight Arrow 33">
              <a:extLst>
                <a:ext uri="{FF2B5EF4-FFF2-40B4-BE49-F238E27FC236}">
                  <a16:creationId xmlns:a16="http://schemas.microsoft.com/office/drawing/2014/main" id="{13FDF805-8D3C-6E42-80C4-31743A611F8E}"/>
                </a:ext>
              </a:extLst>
            </p:cNvPr>
            <p:cNvSpPr/>
            <p:nvPr/>
          </p:nvSpPr>
          <p:spPr>
            <a:xfrm>
              <a:off x="6917896" y="3675137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ight Arrow 57">
              <a:extLst>
                <a:ext uri="{FF2B5EF4-FFF2-40B4-BE49-F238E27FC236}">
                  <a16:creationId xmlns:a16="http://schemas.microsoft.com/office/drawing/2014/main" id="{3022F24B-C3A9-4849-BD0D-A9AF4623EE33}"/>
                </a:ext>
              </a:extLst>
            </p:cNvPr>
            <p:cNvSpPr/>
            <p:nvPr/>
          </p:nvSpPr>
          <p:spPr>
            <a:xfrm>
              <a:off x="9457022" y="3675137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ight Arrow 59">
              <a:extLst>
                <a:ext uri="{FF2B5EF4-FFF2-40B4-BE49-F238E27FC236}">
                  <a16:creationId xmlns:a16="http://schemas.microsoft.com/office/drawing/2014/main" id="{E4AE5FB3-DFE8-F445-B573-B80E27D5DB13}"/>
                </a:ext>
              </a:extLst>
            </p:cNvPr>
            <p:cNvSpPr/>
            <p:nvPr/>
          </p:nvSpPr>
          <p:spPr>
            <a:xfrm>
              <a:off x="7638705" y="3675137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ight Arrow 60">
              <a:extLst>
                <a:ext uri="{FF2B5EF4-FFF2-40B4-BE49-F238E27FC236}">
                  <a16:creationId xmlns:a16="http://schemas.microsoft.com/office/drawing/2014/main" id="{6ABFCBA0-B4C8-884F-AA3F-8AA3BD06A4E6}"/>
                </a:ext>
              </a:extLst>
            </p:cNvPr>
            <p:cNvSpPr/>
            <p:nvPr/>
          </p:nvSpPr>
          <p:spPr>
            <a:xfrm>
              <a:off x="8337560" y="3675137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548B437-C34E-D245-88E9-0E24AF6E3702}"/>
              </a:ext>
            </a:extLst>
          </p:cNvPr>
          <p:cNvGrpSpPr/>
          <p:nvPr/>
        </p:nvGrpSpPr>
        <p:grpSpPr>
          <a:xfrm>
            <a:off x="371806" y="4690794"/>
            <a:ext cx="8387465" cy="646331"/>
            <a:chOff x="371806" y="4690794"/>
            <a:chExt cx="8387465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FADB5DC-3C04-4E43-B527-645443E013A9}"/>
                </a:ext>
              </a:extLst>
            </p:cNvPr>
            <p:cNvSpPr txBox="1"/>
            <p:nvPr/>
          </p:nvSpPr>
          <p:spPr>
            <a:xfrm>
              <a:off x="371806" y="4690794"/>
              <a:ext cx="15290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Service</a:t>
              </a:r>
            </a:p>
          </p:txBody>
        </p:sp>
        <p:sp>
          <p:nvSpPr>
            <p:cNvPr id="38" name="Right Arrow 37">
              <a:extLst>
                <a:ext uri="{FF2B5EF4-FFF2-40B4-BE49-F238E27FC236}">
                  <a16:creationId xmlns:a16="http://schemas.microsoft.com/office/drawing/2014/main" id="{1DFF0C27-A5E4-EF4F-AB14-497CE6ADF84E}"/>
                </a:ext>
              </a:extLst>
            </p:cNvPr>
            <p:cNvSpPr/>
            <p:nvPr/>
          </p:nvSpPr>
          <p:spPr>
            <a:xfrm>
              <a:off x="1988276" y="4744038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DC6A5A2C-2D82-F046-B42C-31E338F0AC31}"/>
                </a:ext>
              </a:extLst>
            </p:cNvPr>
            <p:cNvSpPr/>
            <p:nvPr/>
          </p:nvSpPr>
          <p:spPr>
            <a:xfrm>
              <a:off x="2251438" y="506554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ight Arrow 40">
              <a:extLst>
                <a:ext uri="{FF2B5EF4-FFF2-40B4-BE49-F238E27FC236}">
                  <a16:creationId xmlns:a16="http://schemas.microsoft.com/office/drawing/2014/main" id="{7D611358-99CF-CB4A-B543-8B799640CB97}"/>
                </a:ext>
              </a:extLst>
            </p:cNvPr>
            <p:cNvSpPr/>
            <p:nvPr/>
          </p:nvSpPr>
          <p:spPr>
            <a:xfrm>
              <a:off x="2967918" y="503672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ight Arrow 41">
              <a:extLst>
                <a:ext uri="{FF2B5EF4-FFF2-40B4-BE49-F238E27FC236}">
                  <a16:creationId xmlns:a16="http://schemas.microsoft.com/office/drawing/2014/main" id="{F64DA44F-FD70-2F43-B952-4AF4030EE140}"/>
                </a:ext>
              </a:extLst>
            </p:cNvPr>
            <p:cNvSpPr/>
            <p:nvPr/>
          </p:nvSpPr>
          <p:spPr>
            <a:xfrm>
              <a:off x="3421236" y="4709797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ight Arrow 42">
              <a:extLst>
                <a:ext uri="{FF2B5EF4-FFF2-40B4-BE49-F238E27FC236}">
                  <a16:creationId xmlns:a16="http://schemas.microsoft.com/office/drawing/2014/main" id="{98C68FBD-1FD2-4C4C-A99A-067587B8BBCD}"/>
                </a:ext>
              </a:extLst>
            </p:cNvPr>
            <p:cNvSpPr/>
            <p:nvPr/>
          </p:nvSpPr>
          <p:spPr>
            <a:xfrm>
              <a:off x="3684398" y="5031302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ight Arrow 43">
              <a:extLst>
                <a:ext uri="{FF2B5EF4-FFF2-40B4-BE49-F238E27FC236}">
                  <a16:creationId xmlns:a16="http://schemas.microsoft.com/office/drawing/2014/main" id="{831E2DFB-3AD1-4B42-A375-3EFEEAD510D0}"/>
                </a:ext>
              </a:extLst>
            </p:cNvPr>
            <p:cNvSpPr/>
            <p:nvPr/>
          </p:nvSpPr>
          <p:spPr>
            <a:xfrm>
              <a:off x="4120091" y="471502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ight Arrow 46">
              <a:extLst>
                <a:ext uri="{FF2B5EF4-FFF2-40B4-BE49-F238E27FC236}">
                  <a16:creationId xmlns:a16="http://schemas.microsoft.com/office/drawing/2014/main" id="{4B100106-CF65-0C4D-B9A7-752612427AF5}"/>
                </a:ext>
              </a:extLst>
            </p:cNvPr>
            <p:cNvSpPr/>
            <p:nvPr/>
          </p:nvSpPr>
          <p:spPr>
            <a:xfrm>
              <a:off x="5086878" y="5031302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ight Arrow 48">
              <a:extLst>
                <a:ext uri="{FF2B5EF4-FFF2-40B4-BE49-F238E27FC236}">
                  <a16:creationId xmlns:a16="http://schemas.microsoft.com/office/drawing/2014/main" id="{AE8F31DA-6664-1E4D-BE2F-A81DBB7CF7F0}"/>
                </a:ext>
              </a:extLst>
            </p:cNvPr>
            <p:cNvSpPr/>
            <p:nvPr/>
          </p:nvSpPr>
          <p:spPr>
            <a:xfrm>
              <a:off x="7189997" y="5031302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ight Arrow 50">
              <a:extLst>
                <a:ext uri="{FF2B5EF4-FFF2-40B4-BE49-F238E27FC236}">
                  <a16:creationId xmlns:a16="http://schemas.microsoft.com/office/drawing/2014/main" id="{F8C3891A-326C-7E4D-AADF-4BB3BBB5DD6A}"/>
                </a:ext>
              </a:extLst>
            </p:cNvPr>
            <p:cNvSpPr/>
            <p:nvPr/>
          </p:nvSpPr>
          <p:spPr>
            <a:xfrm>
              <a:off x="6484588" y="5031302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ight Arrow 63">
              <a:extLst>
                <a:ext uri="{FF2B5EF4-FFF2-40B4-BE49-F238E27FC236}">
                  <a16:creationId xmlns:a16="http://schemas.microsoft.com/office/drawing/2014/main" id="{43A2B48C-0B93-234B-8B17-59A667A394FA}"/>
                </a:ext>
              </a:extLst>
            </p:cNvPr>
            <p:cNvSpPr/>
            <p:nvPr/>
          </p:nvSpPr>
          <p:spPr>
            <a:xfrm>
              <a:off x="8232947" y="5009618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DBD0FC8-28AA-9646-B85B-D41FA9E71D0F}"/>
              </a:ext>
            </a:extLst>
          </p:cNvPr>
          <p:cNvGrpSpPr/>
          <p:nvPr/>
        </p:nvGrpSpPr>
        <p:grpSpPr>
          <a:xfrm>
            <a:off x="371805" y="5794763"/>
            <a:ext cx="8803219" cy="654880"/>
            <a:chOff x="371805" y="5794763"/>
            <a:chExt cx="8803219" cy="65488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EFEB0D3-D064-664F-80FB-A1C0EE41D8A3}"/>
                </a:ext>
              </a:extLst>
            </p:cNvPr>
            <p:cNvSpPr txBox="1"/>
            <p:nvPr/>
          </p:nvSpPr>
          <p:spPr>
            <a:xfrm>
              <a:off x="371805" y="5803312"/>
              <a:ext cx="81785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Job</a:t>
              </a:r>
            </a:p>
          </p:txBody>
        </p:sp>
        <p:sp>
          <p:nvSpPr>
            <p:cNvPr id="56" name="Right Arrow 55">
              <a:extLst>
                <a:ext uri="{FF2B5EF4-FFF2-40B4-BE49-F238E27FC236}">
                  <a16:creationId xmlns:a16="http://schemas.microsoft.com/office/drawing/2014/main" id="{0B162971-B48B-A443-9753-C16D0B31B84A}"/>
                </a:ext>
              </a:extLst>
            </p:cNvPr>
            <p:cNvSpPr/>
            <p:nvPr/>
          </p:nvSpPr>
          <p:spPr>
            <a:xfrm>
              <a:off x="1988276" y="5823778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ight Arrow 58">
              <a:extLst>
                <a:ext uri="{FF2B5EF4-FFF2-40B4-BE49-F238E27FC236}">
                  <a16:creationId xmlns:a16="http://schemas.microsoft.com/office/drawing/2014/main" id="{102042B1-3AA4-DC49-9776-E0C41BCDB2C5}"/>
                </a:ext>
              </a:extLst>
            </p:cNvPr>
            <p:cNvSpPr/>
            <p:nvPr/>
          </p:nvSpPr>
          <p:spPr>
            <a:xfrm>
              <a:off x="2967918" y="611646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21DD0811-03BB-8D42-90C1-ECEE2E986D48}"/>
                </a:ext>
              </a:extLst>
            </p:cNvPr>
            <p:cNvSpPr/>
            <p:nvPr/>
          </p:nvSpPr>
          <p:spPr>
            <a:xfrm>
              <a:off x="4120091" y="579476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>
              <a:extLst>
                <a:ext uri="{FF2B5EF4-FFF2-40B4-BE49-F238E27FC236}">
                  <a16:creationId xmlns:a16="http://schemas.microsoft.com/office/drawing/2014/main" id="{798242E5-33D5-B94A-A592-B5B709B2E187}"/>
                </a:ext>
              </a:extLst>
            </p:cNvPr>
            <p:cNvSpPr/>
            <p:nvPr/>
          </p:nvSpPr>
          <p:spPr>
            <a:xfrm>
              <a:off x="5787093" y="5823778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3BE00659-4CD2-464C-BB5D-9AB113806813}"/>
                </a:ext>
              </a:extLst>
            </p:cNvPr>
            <p:cNvSpPr/>
            <p:nvPr/>
          </p:nvSpPr>
          <p:spPr>
            <a:xfrm>
              <a:off x="7351565" y="579476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ight Arrow 49">
              <a:extLst>
                <a:ext uri="{FF2B5EF4-FFF2-40B4-BE49-F238E27FC236}">
                  <a16:creationId xmlns:a16="http://schemas.microsoft.com/office/drawing/2014/main" id="{C1095255-0671-9D48-BF23-86CF319B3917}"/>
                </a:ext>
              </a:extLst>
            </p:cNvPr>
            <p:cNvSpPr/>
            <p:nvPr/>
          </p:nvSpPr>
          <p:spPr>
            <a:xfrm>
              <a:off x="8648700" y="5794763"/>
              <a:ext cx="526324" cy="222542"/>
            </a:xfrm>
            <a:prstGeom prst="rightArrow">
              <a:avLst/>
            </a:prstGeom>
            <a:solidFill>
              <a:srgbClr val="51A7F9"/>
            </a:solidFill>
            <a:ln>
              <a:solidFill>
                <a:srgbClr val="51A7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BB27A1B3-B6FA-0A47-B875-44C44A4E5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5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4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Metacontroller</a:t>
            </a:r>
            <a:r>
              <a:rPr lang="en-US" dirty="0"/>
              <a:t>               </a:t>
            </a:r>
            <a:r>
              <a:rPr lang="en-US" sz="2800" dirty="0">
                <a:hlinkClick r:id="rId2"/>
              </a:rPr>
              <a:t>https://metacontroller.app/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5F3C1-BEAC-B04D-8555-A420AB3F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01677EE-2AF3-544E-8E18-A457464A172C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55000"/>
              <a:buFontTx/>
              <a:buBlip>
                <a:blip r:embed="rId3"/>
              </a:buBlip>
              <a:defRPr sz="2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Add-on for easier Custom Resource management</a:t>
            </a:r>
          </a:p>
          <a:p>
            <a:r>
              <a:rPr lang="en-US" dirty="0"/>
              <a:t>Two current features:</a:t>
            </a:r>
          </a:p>
          <a:p>
            <a:pPr lvl="1"/>
            <a:r>
              <a:rPr lang="en-US" dirty="0" err="1"/>
              <a:t>CompositeController</a:t>
            </a:r>
            <a:endParaRPr lang="en-US" dirty="0"/>
          </a:p>
          <a:p>
            <a:pPr lvl="1"/>
            <a:r>
              <a:rPr lang="en-US" dirty="0" err="1"/>
              <a:t>DecoratorController</a:t>
            </a:r>
            <a:endParaRPr lang="en-US" dirty="0"/>
          </a:p>
          <a:p>
            <a:r>
              <a:rPr lang="en-US" dirty="0" err="1"/>
              <a:t>Metacontroller</a:t>
            </a:r>
            <a:r>
              <a:rPr lang="en-US" dirty="0"/>
              <a:t> communicates relevant changes via API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AAF01F-DACF-2D42-9AB1-52F36C219F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91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40E1EE-31B0-994F-A9C8-E1397A04DFA3}"/>
              </a:ext>
            </a:extLst>
          </p:cNvPr>
          <p:cNvSpPr/>
          <p:nvPr/>
        </p:nvSpPr>
        <p:spPr>
          <a:xfrm>
            <a:off x="5242560" y="3737855"/>
            <a:ext cx="2103120" cy="1165367"/>
          </a:xfrm>
          <a:prstGeom prst="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dirty="0"/>
              <a:t>Job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4355AC-2768-8E42-9945-063306809911}"/>
              </a:ext>
            </a:extLst>
          </p:cNvPr>
          <p:cNvSpPr/>
          <p:nvPr/>
        </p:nvSpPr>
        <p:spPr>
          <a:xfrm>
            <a:off x="8976360" y="3056113"/>
            <a:ext cx="2103120" cy="1165367"/>
          </a:xfrm>
          <a:prstGeom prst="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Deployment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64B8C0-FB45-F141-91BA-B56F2F2B7ED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845040" y="387350"/>
            <a:ext cx="1508760" cy="150876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54B0F2B-F11B-6344-BE85-5F7E9065559A}"/>
              </a:ext>
            </a:extLst>
          </p:cNvPr>
          <p:cNvSpPr/>
          <p:nvPr/>
        </p:nvSpPr>
        <p:spPr>
          <a:xfrm>
            <a:off x="1112520" y="3056113"/>
            <a:ext cx="2499360" cy="2528853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err="1"/>
              <a:t>ModelAPI</a:t>
            </a:r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Git repository</a:t>
            </a:r>
          </a:p>
          <a:p>
            <a:r>
              <a:rPr lang="en-US" dirty="0"/>
              <a:t>Hyperparameters</a:t>
            </a:r>
          </a:p>
          <a:p>
            <a:r>
              <a:rPr lang="en-US" dirty="0"/>
              <a:t>Endpoint</a:t>
            </a:r>
          </a:p>
          <a:p>
            <a:r>
              <a:rPr lang="en-US" dirty="0"/>
              <a:t>Number replicas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567148-3FD0-4147-A081-90F58B67D122}"/>
              </a:ext>
            </a:extLst>
          </p:cNvPr>
          <p:cNvSpPr/>
          <p:nvPr/>
        </p:nvSpPr>
        <p:spPr>
          <a:xfrm>
            <a:off x="8976360" y="4320538"/>
            <a:ext cx="2103120" cy="1165367"/>
          </a:xfrm>
          <a:prstGeom prst="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Service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212A99C8-325A-FF40-9035-280E5E329493}"/>
              </a:ext>
            </a:extLst>
          </p:cNvPr>
          <p:cNvSpPr/>
          <p:nvPr/>
        </p:nvSpPr>
        <p:spPr>
          <a:xfrm>
            <a:off x="4108932" y="4088812"/>
            <a:ext cx="645947" cy="463452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D06EA9EB-BE56-4341-9DDF-FAC674F2DEA8}"/>
              </a:ext>
            </a:extLst>
          </p:cNvPr>
          <p:cNvSpPr/>
          <p:nvPr/>
        </p:nvSpPr>
        <p:spPr>
          <a:xfrm>
            <a:off x="7833361" y="3506129"/>
            <a:ext cx="645947" cy="463452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E0E3D5DD-2598-DF47-8588-D500EF301B8B}"/>
              </a:ext>
            </a:extLst>
          </p:cNvPr>
          <p:cNvSpPr/>
          <p:nvPr/>
        </p:nvSpPr>
        <p:spPr>
          <a:xfrm>
            <a:off x="7833360" y="4671495"/>
            <a:ext cx="645947" cy="463452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123EBF-CB6E-9C47-8BBC-0E5BF4EDE9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20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7" grpId="0" animBg="1"/>
      <p:bldP spid="8" grpId="0" animBg="1"/>
      <p:bldP spid="9" grpId="0" animBg="1"/>
      <p:bldP spid="10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5F3C1-BEAC-B04D-8555-A420AB3F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Sync endpoint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(parent, children) -&gt; (status,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desired_children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  <a:p>
            <a:r>
              <a:rPr lang="en-US" dirty="0"/>
              <a:t>API implements logic</a:t>
            </a:r>
          </a:p>
          <a:p>
            <a:r>
              <a:rPr lang="en-US" dirty="0"/>
              <a:t>Return dictionary/map with status and desired state children</a:t>
            </a:r>
          </a:p>
          <a:p>
            <a:r>
              <a:rPr lang="en-US" dirty="0" err="1"/>
              <a:t>Metacontroller</a:t>
            </a:r>
            <a:r>
              <a:rPr lang="en-US" dirty="0"/>
              <a:t> keeps track of all changes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69A668-98A7-1246-B09E-8A0F46611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200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9ADDFCA-2191-434D-8AB2-A5E53D3E6EDD}"/>
              </a:ext>
            </a:extLst>
          </p:cNvPr>
          <p:cNvSpPr/>
          <p:nvPr/>
        </p:nvSpPr>
        <p:spPr>
          <a:xfrm>
            <a:off x="4427220" y="3984648"/>
            <a:ext cx="3337560" cy="2042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EABAA9-065A-5C4A-BADF-632539451BE4}"/>
              </a:ext>
            </a:extLst>
          </p:cNvPr>
          <p:cNvSpPr/>
          <p:nvPr/>
        </p:nvSpPr>
        <p:spPr>
          <a:xfrm>
            <a:off x="620691" y="3984648"/>
            <a:ext cx="3337560" cy="2042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3EC5753-F879-3640-B8B0-FCF0CB90382F}"/>
              </a:ext>
            </a:extLst>
          </p:cNvPr>
          <p:cNvGrpSpPr/>
          <p:nvPr/>
        </p:nvGrpSpPr>
        <p:grpSpPr>
          <a:xfrm>
            <a:off x="838200" y="1797232"/>
            <a:ext cx="6431280" cy="1631768"/>
            <a:chOff x="1112520" y="3056113"/>
            <a:chExt cx="9966960" cy="25288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940E1EE-31B0-994F-A9C8-E1397A04DFA3}"/>
                </a:ext>
              </a:extLst>
            </p:cNvPr>
            <p:cNvSpPr/>
            <p:nvPr/>
          </p:nvSpPr>
          <p:spPr>
            <a:xfrm>
              <a:off x="5242560" y="3737855"/>
              <a:ext cx="2103120" cy="116536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400" dirty="0"/>
                <a:t>Job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4355AC-2768-8E42-9945-063306809911}"/>
                </a:ext>
              </a:extLst>
            </p:cNvPr>
            <p:cNvSpPr/>
            <p:nvPr/>
          </p:nvSpPr>
          <p:spPr>
            <a:xfrm>
              <a:off x="8976360" y="3056113"/>
              <a:ext cx="2103120" cy="116536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Deployment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D54B0F2B-F11B-6344-BE85-5F7E9065559A}"/>
                </a:ext>
              </a:extLst>
            </p:cNvPr>
            <p:cNvSpPr/>
            <p:nvPr/>
          </p:nvSpPr>
          <p:spPr>
            <a:xfrm>
              <a:off x="1112520" y="3056113"/>
              <a:ext cx="2499360" cy="2528853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err="1"/>
                <a:t>ModelAPI</a:t>
              </a:r>
              <a:endParaRPr lang="en-US" sz="1200" dirty="0"/>
            </a:p>
            <a:p>
              <a:r>
                <a:rPr lang="en-US" sz="1200" dirty="0"/>
                <a:t> </a:t>
              </a:r>
            </a:p>
            <a:p>
              <a:r>
                <a:rPr lang="en-US" sz="1200" dirty="0"/>
                <a:t>Name</a:t>
              </a:r>
            </a:p>
            <a:p>
              <a:r>
                <a:rPr lang="en-US" sz="1200" dirty="0"/>
                <a:t>Git repository</a:t>
              </a:r>
            </a:p>
            <a:p>
              <a:r>
                <a:rPr lang="en-US" sz="1200" dirty="0"/>
                <a:t>Hyperparameters</a:t>
              </a:r>
            </a:p>
            <a:p>
              <a:r>
                <a:rPr lang="en-US" sz="1200" dirty="0"/>
                <a:t>Endpoint</a:t>
              </a:r>
            </a:p>
            <a:p>
              <a:r>
                <a:rPr lang="en-US" sz="1200" dirty="0"/>
                <a:t>Number replicas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D567148-3FD0-4147-A081-90F58B67D122}"/>
                </a:ext>
              </a:extLst>
            </p:cNvPr>
            <p:cNvSpPr/>
            <p:nvPr/>
          </p:nvSpPr>
          <p:spPr>
            <a:xfrm>
              <a:off x="8976360" y="4320538"/>
              <a:ext cx="2103120" cy="116536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Service</a:t>
              </a:r>
            </a:p>
          </p:txBody>
        </p:sp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212A99C8-325A-FF40-9035-280E5E329493}"/>
                </a:ext>
              </a:extLst>
            </p:cNvPr>
            <p:cNvSpPr/>
            <p:nvPr/>
          </p:nvSpPr>
          <p:spPr>
            <a:xfrm>
              <a:off x="4108932" y="4088812"/>
              <a:ext cx="645947" cy="463452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D06EA9EB-BE56-4341-9DDF-FAC674F2DEA8}"/>
                </a:ext>
              </a:extLst>
            </p:cNvPr>
            <p:cNvSpPr/>
            <p:nvPr/>
          </p:nvSpPr>
          <p:spPr>
            <a:xfrm>
              <a:off x="7833361" y="3506129"/>
              <a:ext cx="645947" cy="463452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E0E3D5DD-2598-DF47-8588-D500EF301B8B}"/>
                </a:ext>
              </a:extLst>
            </p:cNvPr>
            <p:cNvSpPr/>
            <p:nvPr/>
          </p:nvSpPr>
          <p:spPr>
            <a:xfrm>
              <a:off x="7833360" y="4671495"/>
              <a:ext cx="645947" cy="463452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4305721-AD74-A944-AE76-0805726260E0}"/>
              </a:ext>
            </a:extLst>
          </p:cNvPr>
          <p:cNvSpPr/>
          <p:nvPr/>
        </p:nvSpPr>
        <p:spPr>
          <a:xfrm>
            <a:off x="9264197" y="1797230"/>
            <a:ext cx="1612737" cy="1631768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ModelAPI</a:t>
            </a:r>
            <a:endParaRPr lang="en-US" sz="1200" dirty="0"/>
          </a:p>
          <a:p>
            <a:r>
              <a:rPr lang="en-US" sz="1200" dirty="0"/>
              <a:t> </a:t>
            </a:r>
          </a:p>
          <a:p>
            <a:r>
              <a:rPr lang="en-US" sz="1200" dirty="0"/>
              <a:t>Name: </a:t>
            </a:r>
            <a:r>
              <a:rPr lang="en-US" sz="1200" b="1" dirty="0"/>
              <a:t>MNIST</a:t>
            </a:r>
            <a:endParaRPr lang="en-US" sz="1200" dirty="0"/>
          </a:p>
          <a:p>
            <a:r>
              <a:rPr lang="en-US" sz="1200" dirty="0"/>
              <a:t>Git repository: …</a:t>
            </a:r>
          </a:p>
          <a:p>
            <a:r>
              <a:rPr lang="en-US" sz="1200" dirty="0"/>
              <a:t>Hyperparameters: …</a:t>
            </a:r>
          </a:p>
          <a:p>
            <a:r>
              <a:rPr lang="en-US" sz="1200" dirty="0"/>
              <a:t>Endpoint: …</a:t>
            </a:r>
          </a:p>
          <a:p>
            <a:r>
              <a:rPr lang="en-US" sz="1200" dirty="0"/>
              <a:t>Number replicas: </a:t>
            </a:r>
            <a:r>
              <a:rPr lang="en-US" sz="1200" b="1" dirty="0"/>
              <a:t>2</a:t>
            </a:r>
            <a:endParaRPr lang="en-US" sz="12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EB48612-3645-7A48-B057-910AA2164AAC}"/>
              </a:ext>
            </a:extLst>
          </p:cNvPr>
          <p:cNvSpPr/>
          <p:nvPr/>
        </p:nvSpPr>
        <p:spPr>
          <a:xfrm>
            <a:off x="800169" y="4181680"/>
            <a:ext cx="1063491" cy="751965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MNIST</a:t>
            </a:r>
            <a:endParaRPr lang="en-US" sz="1200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0E29A03-C4FD-4942-8A75-F24890A8A755}"/>
              </a:ext>
            </a:extLst>
          </p:cNvPr>
          <p:cNvSpPr/>
          <p:nvPr/>
        </p:nvSpPr>
        <p:spPr>
          <a:xfrm>
            <a:off x="800169" y="5061483"/>
            <a:ext cx="1063491" cy="751965"/>
          </a:xfrm>
          <a:prstGeom prst="roundRect">
            <a:avLst/>
          </a:prstGeom>
          <a:solidFill>
            <a:schemeClr val="bg1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51A7F9"/>
                </a:solidFill>
              </a:rPr>
              <a:t>No children</a:t>
            </a:r>
            <a:endParaRPr lang="en-US" sz="1200" dirty="0">
              <a:solidFill>
                <a:srgbClr val="51A7F9"/>
              </a:solidFill>
            </a:endParaRP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16A5D271-2489-944B-8E6D-3FDEE3118E74}"/>
              </a:ext>
            </a:extLst>
          </p:cNvPr>
          <p:cNvSpPr/>
          <p:nvPr/>
        </p:nvSpPr>
        <p:spPr>
          <a:xfrm>
            <a:off x="2072063" y="4765838"/>
            <a:ext cx="416804" cy="463452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ECB706D-7B76-D44C-A1DA-40D016683F92}"/>
              </a:ext>
            </a:extLst>
          </p:cNvPr>
          <p:cNvSpPr/>
          <p:nvPr/>
        </p:nvSpPr>
        <p:spPr>
          <a:xfrm>
            <a:off x="2697270" y="4181679"/>
            <a:ext cx="1063491" cy="751965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  <a:endParaRPr lang="en-US" sz="1200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7DC4A63-D121-E444-A946-3E941DB1FE13}"/>
              </a:ext>
            </a:extLst>
          </p:cNvPr>
          <p:cNvSpPr/>
          <p:nvPr/>
        </p:nvSpPr>
        <p:spPr>
          <a:xfrm>
            <a:off x="2697270" y="5061482"/>
            <a:ext cx="1063491" cy="751965"/>
          </a:xfrm>
          <a:prstGeom prst="roundRect">
            <a:avLst/>
          </a:prstGeom>
          <a:solidFill>
            <a:schemeClr val="bg1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51A7F9"/>
                </a:solidFill>
              </a:rPr>
              <a:t>Job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C6C189D-7895-5B46-8805-2027458DEF15}"/>
              </a:ext>
            </a:extLst>
          </p:cNvPr>
          <p:cNvSpPr/>
          <p:nvPr/>
        </p:nvSpPr>
        <p:spPr>
          <a:xfrm>
            <a:off x="4581857" y="4181680"/>
            <a:ext cx="1063491" cy="751965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MNIST</a:t>
            </a:r>
            <a:endParaRPr lang="en-US" sz="1200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B620AD6-EEB7-2B4E-A3B6-F3D91B34966A}"/>
              </a:ext>
            </a:extLst>
          </p:cNvPr>
          <p:cNvSpPr/>
          <p:nvPr/>
        </p:nvSpPr>
        <p:spPr>
          <a:xfrm>
            <a:off x="4581857" y="5061483"/>
            <a:ext cx="1063491" cy="751965"/>
          </a:xfrm>
          <a:prstGeom prst="roundRect">
            <a:avLst/>
          </a:prstGeom>
          <a:solidFill>
            <a:schemeClr val="bg1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51A7F9"/>
                </a:solidFill>
              </a:rPr>
              <a:t>Job finished</a:t>
            </a:r>
            <a:endParaRPr lang="en-US" sz="1200" dirty="0">
              <a:solidFill>
                <a:srgbClr val="51A7F9"/>
              </a:solidFill>
            </a:endParaRP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3C56B7E9-29CF-6047-91B4-E5874F06E841}"/>
              </a:ext>
            </a:extLst>
          </p:cNvPr>
          <p:cNvSpPr/>
          <p:nvPr/>
        </p:nvSpPr>
        <p:spPr>
          <a:xfrm>
            <a:off x="5853751" y="4765838"/>
            <a:ext cx="416804" cy="463452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74BE695B-41B1-B945-8B04-0B7E1DCBD24C}"/>
              </a:ext>
            </a:extLst>
          </p:cNvPr>
          <p:cNvSpPr/>
          <p:nvPr/>
        </p:nvSpPr>
        <p:spPr>
          <a:xfrm>
            <a:off x="6478958" y="4181679"/>
            <a:ext cx="1063491" cy="751965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Deploying</a:t>
            </a:r>
            <a:endParaRPr lang="en-US" sz="1050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AE53845-BEC4-7C41-913B-6A0A0A567B81}"/>
              </a:ext>
            </a:extLst>
          </p:cNvPr>
          <p:cNvSpPr/>
          <p:nvPr/>
        </p:nvSpPr>
        <p:spPr>
          <a:xfrm>
            <a:off x="6478958" y="5061482"/>
            <a:ext cx="1063491" cy="751965"/>
          </a:xfrm>
          <a:prstGeom prst="roundRect">
            <a:avLst/>
          </a:prstGeom>
          <a:solidFill>
            <a:schemeClr val="bg1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51A7F9"/>
                </a:solidFill>
              </a:rPr>
              <a:t>Deployment</a:t>
            </a:r>
          </a:p>
          <a:p>
            <a:pPr algn="ctr"/>
            <a:r>
              <a:rPr lang="en-US" sz="1200" dirty="0">
                <a:solidFill>
                  <a:srgbClr val="51A7F9"/>
                </a:solidFill>
              </a:rPr>
              <a:t>Service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518E138E-04C5-0E44-993D-E475CDC99A71}"/>
              </a:ext>
            </a:extLst>
          </p:cNvPr>
          <p:cNvSpPr/>
          <p:nvPr/>
        </p:nvSpPr>
        <p:spPr>
          <a:xfrm>
            <a:off x="8233749" y="3984648"/>
            <a:ext cx="3337560" cy="2042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4CA44B6-35F4-144F-AF0F-33BB8E8F295F}"/>
              </a:ext>
            </a:extLst>
          </p:cNvPr>
          <p:cNvSpPr/>
          <p:nvPr/>
        </p:nvSpPr>
        <p:spPr>
          <a:xfrm>
            <a:off x="8388386" y="4181680"/>
            <a:ext cx="1063491" cy="751965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MNIST</a:t>
            </a:r>
            <a:endParaRPr lang="en-US" sz="1200" dirty="0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D23D5FBB-0B66-144C-B9F6-A5F6D57D80BC}"/>
              </a:ext>
            </a:extLst>
          </p:cNvPr>
          <p:cNvSpPr/>
          <p:nvPr/>
        </p:nvSpPr>
        <p:spPr>
          <a:xfrm>
            <a:off x="8388386" y="5061483"/>
            <a:ext cx="1063491" cy="751965"/>
          </a:xfrm>
          <a:prstGeom prst="roundRect">
            <a:avLst/>
          </a:prstGeom>
          <a:solidFill>
            <a:schemeClr val="bg1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51A7F9"/>
                </a:solidFill>
              </a:rPr>
              <a:t>Deployment ready</a:t>
            </a:r>
            <a:endParaRPr lang="en-US" sz="1000" dirty="0">
              <a:solidFill>
                <a:srgbClr val="51A7F9"/>
              </a:solidFill>
            </a:endParaRPr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65B1B715-2261-944D-B1B7-681ED33DD038}"/>
              </a:ext>
            </a:extLst>
          </p:cNvPr>
          <p:cNvSpPr/>
          <p:nvPr/>
        </p:nvSpPr>
        <p:spPr>
          <a:xfrm>
            <a:off x="9660280" y="4765838"/>
            <a:ext cx="416804" cy="463452"/>
          </a:xfrm>
          <a:prstGeom prst="rightArrow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C68F0A5A-A51A-304C-AE62-11FF952AD6CB}"/>
              </a:ext>
            </a:extLst>
          </p:cNvPr>
          <p:cNvSpPr/>
          <p:nvPr/>
        </p:nvSpPr>
        <p:spPr>
          <a:xfrm>
            <a:off x="10285487" y="4181679"/>
            <a:ext cx="1063491" cy="751965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Ready</a:t>
            </a:r>
            <a:endParaRPr lang="en-US" sz="1400" dirty="0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03CDA85B-E80F-5644-A4C6-10AE4BA8E00B}"/>
              </a:ext>
            </a:extLst>
          </p:cNvPr>
          <p:cNvSpPr/>
          <p:nvPr/>
        </p:nvSpPr>
        <p:spPr>
          <a:xfrm>
            <a:off x="10285487" y="5061482"/>
            <a:ext cx="1063491" cy="751965"/>
          </a:xfrm>
          <a:prstGeom prst="roundRect">
            <a:avLst/>
          </a:prstGeom>
          <a:solidFill>
            <a:schemeClr val="bg1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51A7F9"/>
                </a:solidFill>
              </a:rPr>
              <a:t>Deployment</a:t>
            </a:r>
          </a:p>
          <a:p>
            <a:pPr algn="ctr"/>
            <a:r>
              <a:rPr lang="en-US" sz="1200" dirty="0">
                <a:solidFill>
                  <a:srgbClr val="51A7F9"/>
                </a:solidFill>
              </a:rPr>
              <a:t>Service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245CBA5F-68B1-DD4A-A28A-87C0985FB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6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5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62FA1E6-8B5F-3C49-BA7B-B8CF3E95D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5325"/>
            <a:ext cx="9144000" cy="480865"/>
          </a:xfrm>
        </p:spPr>
        <p:txBody>
          <a:bodyPr>
            <a:noAutofit/>
          </a:bodyPr>
          <a:lstStyle/>
          <a:p>
            <a:r>
              <a:rPr lang="en-US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Machine</a:t>
            </a:r>
            <a:r>
              <a:rPr lang="en-US" sz="305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 learning lifecycle management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4F1EDC-F2F9-934B-A189-91101DBC8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2560045"/>
            <a:ext cx="63500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888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5F3C1-BEAC-B04D-8555-A420AB3F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Any API framework can implement this</a:t>
            </a:r>
          </a:p>
          <a:p>
            <a:r>
              <a:rPr lang="en-US" dirty="0"/>
              <a:t>Flask for small controllers</a:t>
            </a:r>
          </a:p>
          <a:p>
            <a:r>
              <a:rPr lang="en-US" dirty="0"/>
              <a:t>Django for stateful controllers</a:t>
            </a:r>
          </a:p>
          <a:p>
            <a:r>
              <a:rPr lang="en-US" dirty="0"/>
              <a:t>Python good choice for </a:t>
            </a:r>
            <a:r>
              <a:rPr lang="en-US" dirty="0" err="1"/>
              <a:t>Cubonacci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B8183F-0D7F-234D-9E00-0118C0922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209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5F3C1-BEAC-B04D-8555-A420AB3F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Custom resources</a:t>
            </a:r>
          </a:p>
          <a:p>
            <a:r>
              <a:rPr lang="en-US" dirty="0"/>
              <a:t>Controllers</a:t>
            </a:r>
          </a:p>
          <a:p>
            <a:r>
              <a:rPr lang="en-US" dirty="0" err="1"/>
              <a:t>Metacontroller</a:t>
            </a:r>
            <a:endParaRPr lang="en-US" dirty="0"/>
          </a:p>
          <a:p>
            <a:r>
              <a:rPr lang="en-US" dirty="0"/>
              <a:t>Python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F76BA1-67A9-D843-8BFD-4BB27FF04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696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AFD99C-4A02-0A4F-9F32-6F36DF5E77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Thank you for your time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E394B93-929D-DA48-BBD6-F414B8CB1F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05A545-E013-8343-921C-CB12F1382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59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5D19-1AE2-D04C-A398-9038A4254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AD921-1E93-CB40-89BC-A0B68FB24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8393C0-36C3-F640-BE69-25DB3D15D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044"/>
            <a:ext cx="12192000" cy="526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32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6E274-C06E-F840-BBDF-E5E6A719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E8357-5829-0F49-916D-B08B6517B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DCF4C-9078-C34C-A4AB-28D8946B9E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5" r="1034"/>
          <a:stretch/>
        </p:blipFill>
        <p:spPr>
          <a:xfrm>
            <a:off x="1444255" y="803043"/>
            <a:ext cx="9303490" cy="525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540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5F3C1-BEAC-B04D-8555-A420AB3F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Resources</a:t>
            </a:r>
          </a:p>
          <a:p>
            <a:r>
              <a:rPr lang="en-US" dirty="0"/>
              <a:t>Kubernetes API</a:t>
            </a:r>
          </a:p>
          <a:p>
            <a:r>
              <a:rPr lang="en-US" dirty="0"/>
              <a:t>Custom resources</a:t>
            </a:r>
          </a:p>
          <a:p>
            <a:r>
              <a:rPr lang="en-US" dirty="0"/>
              <a:t>Controllers</a:t>
            </a:r>
          </a:p>
          <a:p>
            <a:r>
              <a:rPr lang="en-US" dirty="0" err="1"/>
              <a:t>Metacontroller</a:t>
            </a:r>
            <a:endParaRPr lang="en-US" dirty="0"/>
          </a:p>
          <a:p>
            <a:r>
              <a:rPr lang="en-US" dirty="0"/>
              <a:t>Python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229836-83FF-0244-96C7-7FEED700B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142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F550D4D-6A34-AD43-B1A2-5387E09E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31B2C7-3296-B747-B073-9E8C1CC2E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209" y="1994910"/>
            <a:ext cx="5641582" cy="28681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A02404-2F7F-8D41-8437-3F253192D0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315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5F3C1-BEAC-B04D-8555-A420AB3F4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BD319B-FE3B-F441-9BCB-73DE9B9F04E1}"/>
              </a:ext>
            </a:extLst>
          </p:cNvPr>
          <p:cNvSpPr/>
          <p:nvPr/>
        </p:nvSpPr>
        <p:spPr>
          <a:xfrm>
            <a:off x="701040" y="2270760"/>
            <a:ext cx="3216703" cy="3781293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/>
              <a:t>Node 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12480D6-73F9-E949-A2ED-46BBA2DDB307}"/>
              </a:ext>
            </a:extLst>
          </p:cNvPr>
          <p:cNvSpPr/>
          <p:nvPr/>
        </p:nvSpPr>
        <p:spPr>
          <a:xfrm>
            <a:off x="1050939" y="3181970"/>
            <a:ext cx="1229390" cy="712382"/>
          </a:xfrm>
          <a:prstGeom prst="roundRect">
            <a:avLst/>
          </a:prstGeom>
          <a:solidFill>
            <a:srgbClr val="51A7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6311260-153A-1743-921A-7974213274F5}"/>
              </a:ext>
            </a:extLst>
          </p:cNvPr>
          <p:cNvSpPr/>
          <p:nvPr/>
        </p:nvSpPr>
        <p:spPr>
          <a:xfrm>
            <a:off x="1665634" y="4045940"/>
            <a:ext cx="1229390" cy="712382"/>
          </a:xfrm>
          <a:prstGeom prst="roundRect">
            <a:avLst/>
          </a:prstGeom>
          <a:solidFill>
            <a:srgbClr val="51A7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E1C145D-0C47-8546-AFD3-4EB509F04AD7}"/>
              </a:ext>
            </a:extLst>
          </p:cNvPr>
          <p:cNvSpPr/>
          <p:nvPr/>
        </p:nvSpPr>
        <p:spPr>
          <a:xfrm>
            <a:off x="2280329" y="4901787"/>
            <a:ext cx="1229390" cy="712382"/>
          </a:xfrm>
          <a:prstGeom prst="roundRect">
            <a:avLst/>
          </a:prstGeom>
          <a:solidFill>
            <a:srgbClr val="51A7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441E632-A742-B34A-9595-1F1403D33B9C}"/>
              </a:ext>
            </a:extLst>
          </p:cNvPr>
          <p:cNvSpPr/>
          <p:nvPr/>
        </p:nvSpPr>
        <p:spPr>
          <a:xfrm>
            <a:off x="8769647" y="2490500"/>
            <a:ext cx="2584153" cy="3439633"/>
          </a:xfrm>
          <a:prstGeom prst="roundRect">
            <a:avLst/>
          </a:prstGeom>
          <a:solidFill>
            <a:srgbClr val="51A7F9"/>
          </a:solidFill>
          <a:ln>
            <a:solidFill>
              <a:srgbClr val="51A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/>
              <a:t>Pod</a:t>
            </a:r>
            <a:endParaRPr lang="en-US" dirty="0"/>
          </a:p>
          <a:p>
            <a:r>
              <a:rPr lang="en-US" dirty="0"/>
              <a:t>Metadata </a:t>
            </a:r>
          </a:p>
          <a:p>
            <a:r>
              <a:rPr lang="en-US" dirty="0"/>
              <a:t>Volumes</a:t>
            </a:r>
          </a:p>
          <a:p>
            <a:r>
              <a:rPr lang="en-US" dirty="0"/>
              <a:t>Service account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7B1BE6-B612-D645-A690-38155566FD6F}"/>
              </a:ext>
            </a:extLst>
          </p:cNvPr>
          <p:cNvSpPr/>
          <p:nvPr/>
        </p:nvSpPr>
        <p:spPr>
          <a:xfrm>
            <a:off x="9040994" y="4953137"/>
            <a:ext cx="1913861" cy="720365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Container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Image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Environment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D635D11-7EFC-4545-B2A8-3BB591D2C25C}"/>
              </a:ext>
            </a:extLst>
          </p:cNvPr>
          <p:cNvSpPr/>
          <p:nvPr/>
        </p:nvSpPr>
        <p:spPr>
          <a:xfrm>
            <a:off x="9040993" y="4090700"/>
            <a:ext cx="1913861" cy="720365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Container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Image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Environment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E56BEB-46B3-924D-AE08-47899DAF720D}"/>
              </a:ext>
            </a:extLst>
          </p:cNvPr>
          <p:cNvSpPr/>
          <p:nvPr/>
        </p:nvSpPr>
        <p:spPr>
          <a:xfrm>
            <a:off x="4745177" y="2270760"/>
            <a:ext cx="3216703" cy="3781293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/>
              <a:t>Node B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12F66B9-52B2-624F-902B-F5CB4098DEAB}"/>
              </a:ext>
            </a:extLst>
          </p:cNvPr>
          <p:cNvSpPr/>
          <p:nvPr/>
        </p:nvSpPr>
        <p:spPr>
          <a:xfrm>
            <a:off x="5095076" y="3181970"/>
            <a:ext cx="1229390" cy="712382"/>
          </a:xfrm>
          <a:prstGeom prst="roundRect">
            <a:avLst/>
          </a:prstGeom>
          <a:solidFill>
            <a:srgbClr val="51A7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CA0F30D-8155-F44C-8E62-AC085625494C}"/>
              </a:ext>
            </a:extLst>
          </p:cNvPr>
          <p:cNvSpPr/>
          <p:nvPr/>
        </p:nvSpPr>
        <p:spPr>
          <a:xfrm>
            <a:off x="5709771" y="4045940"/>
            <a:ext cx="1229390" cy="712382"/>
          </a:xfrm>
          <a:prstGeom prst="roundRect">
            <a:avLst/>
          </a:prstGeom>
          <a:solidFill>
            <a:srgbClr val="51A7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DF79CD3-DF0F-0D4C-8ACB-18168B533074}"/>
              </a:ext>
            </a:extLst>
          </p:cNvPr>
          <p:cNvSpPr/>
          <p:nvPr/>
        </p:nvSpPr>
        <p:spPr>
          <a:xfrm>
            <a:off x="6324466" y="4901787"/>
            <a:ext cx="1229390" cy="712382"/>
          </a:xfrm>
          <a:prstGeom prst="roundRect">
            <a:avLst/>
          </a:prstGeom>
          <a:solidFill>
            <a:srgbClr val="51A7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5830C17-543F-7F42-865A-E77D4A6EF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70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3" grpId="0" animBg="1"/>
      <p:bldP spid="16" grpId="0" animBg="1"/>
      <p:bldP spid="17" grpId="0" animBg="1"/>
      <p:bldP spid="15" grpId="0" animBg="1"/>
      <p:bldP spid="18" grpId="0" animBg="1"/>
      <p:bldP spid="19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5F3C1-BEAC-B04D-8555-A420AB3F4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8025"/>
            <a:ext cx="10515600" cy="4351338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87EC90-FFDC-9D48-AF2F-F1EF616EEABA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0" y="2469674"/>
            <a:ext cx="2636520" cy="26365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B38714C-A0A1-D14F-AD80-5F0EF1121B18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284722" y="2302034"/>
            <a:ext cx="2636520" cy="2636520"/>
          </a:xfrm>
          <a:prstGeom prst="rect">
            <a:avLst/>
          </a:prstGeom>
        </p:spPr>
      </p:pic>
      <p:sp>
        <p:nvSpPr>
          <p:cNvPr id="18" name="Subtitle 2">
            <a:extLst>
              <a:ext uri="{FF2B5EF4-FFF2-40B4-BE49-F238E27FC236}">
                <a16:creationId xmlns:a16="http://schemas.microsoft.com/office/drawing/2014/main" id="{85B2ECEB-9CA8-8248-9179-C6E274154452}"/>
              </a:ext>
            </a:extLst>
          </p:cNvPr>
          <p:cNvSpPr txBox="1">
            <a:spLocks/>
          </p:cNvSpPr>
          <p:nvPr/>
        </p:nvSpPr>
        <p:spPr>
          <a:xfrm>
            <a:off x="2270760" y="5319554"/>
            <a:ext cx="2636520" cy="480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55000"/>
              <a:buFontTx/>
              <a:buBlip>
                <a:blip r:embed="rId5"/>
              </a:buBlip>
              <a:defRPr sz="2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Configuration</a:t>
            </a:r>
            <a:endParaRPr lang="en-US" sz="305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EB8810DF-88E6-E54A-81A3-1FCA402FF938}"/>
              </a:ext>
            </a:extLst>
          </p:cNvPr>
          <p:cNvSpPr txBox="1">
            <a:spLocks/>
          </p:cNvSpPr>
          <p:nvPr/>
        </p:nvSpPr>
        <p:spPr>
          <a:xfrm>
            <a:off x="7284720" y="5319554"/>
            <a:ext cx="2636520" cy="480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55000"/>
              <a:buFontTx/>
              <a:buBlip>
                <a:blip r:embed="rId5"/>
              </a:buBlip>
              <a:defRPr sz="2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State</a:t>
            </a:r>
            <a:endParaRPr lang="en-US" sz="305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DB94951-FC99-D24F-B971-F201B96885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66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34DC-FA7C-6849-9069-2361AEB8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769B8-14DE-B54D-BA83-2112F8356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BA5AE0-CC1C-8A45-9425-D701230485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195"/>
          <a:stretch/>
        </p:blipFill>
        <p:spPr>
          <a:xfrm>
            <a:off x="838200" y="2026444"/>
            <a:ext cx="10515600" cy="3949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A6CB21-064D-6A43-B0CD-12D15D673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8880" y="6433977"/>
            <a:ext cx="1803399" cy="2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552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F817DF8-5AD5-3845-B61B-AC81BD6790DC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30204</TotalTime>
  <Words>334</Words>
  <Application>Microsoft Macintosh PowerPoint</Application>
  <PresentationFormat>Widescreen</PresentationFormat>
  <Paragraphs>193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 New</vt:lpstr>
      <vt:lpstr>Helvetica Neue</vt:lpstr>
      <vt:lpstr>Helvetica Neue Thin</vt:lpstr>
      <vt:lpstr>Office Theme</vt:lpstr>
      <vt:lpstr>Building Custom Resource controllers for Kubernetes with Python</vt:lpstr>
      <vt:lpstr>PowerPoint Presentation</vt:lpstr>
      <vt:lpstr>PowerPoint Presentation</vt:lpstr>
      <vt:lpstr>PowerPoint Presentation</vt:lpstr>
      <vt:lpstr>Overview</vt:lpstr>
      <vt:lpstr>PowerPoint Presentation</vt:lpstr>
      <vt:lpstr>Kubernetes</vt:lpstr>
      <vt:lpstr>Kubernetes</vt:lpstr>
      <vt:lpstr>Kubernetes</vt:lpstr>
      <vt:lpstr>Resources</vt:lpstr>
      <vt:lpstr>Kubernetes API</vt:lpstr>
      <vt:lpstr>Custom resources</vt:lpstr>
      <vt:lpstr>Custom resources</vt:lpstr>
      <vt:lpstr>Example</vt:lpstr>
      <vt:lpstr>Controllers</vt:lpstr>
      <vt:lpstr>Metacontroller               https://metacontroller.app/</vt:lpstr>
      <vt:lpstr>Example</vt:lpstr>
      <vt:lpstr>API</vt:lpstr>
      <vt:lpstr>Example</vt:lpstr>
      <vt:lpstr>Python</vt:lpstr>
      <vt:lpstr>Summary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van der Vegt</dc:creator>
  <cp:lastModifiedBy>Jan van der Vegt</cp:lastModifiedBy>
  <cp:revision>102</cp:revision>
  <dcterms:created xsi:type="dcterms:W3CDTF">2019-02-18T08:39:05Z</dcterms:created>
  <dcterms:modified xsi:type="dcterms:W3CDTF">2019-05-19T15:49:06Z</dcterms:modified>
</cp:coreProperties>
</file>